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B9E0BE-FFDA-2B5A-4E10-0DBBF4F7E2EB}" v="1" dt="2023-08-11T14:45:24.06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54"/>
    <p:restoredTop sz="94613"/>
  </p:normalViewPr>
  <p:slideViewPr>
    <p:cSldViewPr>
      <p:cViewPr varScale="1">
        <p:scale>
          <a:sx n="117" d="100"/>
          <a:sy n="117" d="100"/>
        </p:scale>
        <p:origin x="1816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rk, Sydney" userId="S::a750108@fmr.com::a1241738-ee06-4fba-a542-19b775e5070a" providerId="AD" clId="Web-{61B9E0BE-FFDA-2B5A-4E10-0DBBF4F7E2EB}"/>
    <pc:docChg chg="modSld">
      <pc:chgData name="York, Sydney" userId="S::a750108@fmr.com::a1241738-ee06-4fba-a542-19b775e5070a" providerId="AD" clId="Web-{61B9E0BE-FFDA-2B5A-4E10-0DBBF4F7E2EB}" dt="2023-08-11T14:45:24.062" v="0" actId="14100"/>
      <pc:docMkLst>
        <pc:docMk/>
      </pc:docMkLst>
      <pc:sldChg chg="modSp">
        <pc:chgData name="York, Sydney" userId="S::a750108@fmr.com::a1241738-ee06-4fba-a542-19b775e5070a" providerId="AD" clId="Web-{61B9E0BE-FFDA-2B5A-4E10-0DBBF4F7E2EB}" dt="2023-08-11T14:45:24.062" v="0" actId="14100"/>
        <pc:sldMkLst>
          <pc:docMk/>
          <pc:sldMk cId="0" sldId="256"/>
        </pc:sldMkLst>
        <pc:spChg chg="mod">
          <ac:chgData name="York, Sydney" userId="S::a750108@fmr.com::a1241738-ee06-4fba-a542-19b775e5070a" providerId="AD" clId="Web-{61B9E0BE-FFDA-2B5A-4E10-0DBBF4F7E2EB}" dt="2023-08-11T14:45:24.062" v="0" actId="14100"/>
          <ac:spMkLst>
            <pc:docMk/>
            <pc:sldMk cId="0" sldId="256"/>
            <ac:spMk id="9" creationId="{09D8F08E-1BB5-D5B2-F556-EEA4AE85350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6734" y="2635094"/>
            <a:ext cx="18030631" cy="2035810"/>
          </a:xfrm>
          <a:prstGeom prst="rect">
            <a:avLst/>
          </a:prstGeom>
        </p:spPr>
        <p:txBody>
          <a:bodyPr lIns="0" tIns="0" rIns="0" bIns="0"/>
          <a:lstStyle>
            <a:lvl1pPr>
              <a:defRPr sz="66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6734" y="2635094"/>
            <a:ext cx="18030631" cy="2035810"/>
          </a:xfrm>
          <a:prstGeom prst="rect">
            <a:avLst/>
          </a:prstGeom>
        </p:spPr>
        <p:txBody>
          <a:bodyPr lIns="0" tIns="0" rIns="0" bIns="0"/>
          <a:lstStyle>
            <a:lvl1pPr>
              <a:defRPr sz="66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6734" y="2635094"/>
            <a:ext cx="18030631" cy="2035810"/>
          </a:xfrm>
          <a:prstGeom prst="rect">
            <a:avLst/>
          </a:prstGeom>
        </p:spPr>
        <p:txBody>
          <a:bodyPr lIns="0" tIns="0" rIns="0" bIns="0"/>
          <a:lstStyle>
            <a:lvl1pPr>
              <a:defRPr sz="66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erson smiling at camera&#10;&#10;Description automatically generated">
            <a:extLst>
              <a:ext uri="{FF2B5EF4-FFF2-40B4-BE49-F238E27FC236}">
                <a16:creationId xmlns:a16="http://schemas.microsoft.com/office/drawing/2014/main" id="{C325A77D-4918-0B29-D66C-304DDAB83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"/>
            <a:ext cx="20104810" cy="11308953"/>
          </a:xfrm>
          <a:prstGeom prst="rect">
            <a:avLst/>
          </a:prstGeom>
        </p:spPr>
      </p:pic>
      <p:sp>
        <p:nvSpPr>
          <p:cNvPr id="19" name="bk object 19">
            <a:extLst>
              <a:ext uri="{FF2B5EF4-FFF2-40B4-BE49-F238E27FC236}">
                <a16:creationId xmlns:a16="http://schemas.microsoft.com/office/drawing/2014/main" id="{713EC4AF-F3B0-7CF4-F390-E40360E3C9FD}"/>
              </a:ext>
            </a:extLst>
          </p:cNvPr>
          <p:cNvSpPr/>
          <p:nvPr/>
        </p:nvSpPr>
        <p:spPr>
          <a:xfrm>
            <a:off x="6" y="10554651"/>
            <a:ext cx="20104093" cy="7538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D8F08E-1BB5-D5B2-F556-EEA4AE85350B}"/>
              </a:ext>
            </a:extLst>
          </p:cNvPr>
          <p:cNvSpPr txBox="1"/>
          <p:nvPr/>
        </p:nvSpPr>
        <p:spPr>
          <a:xfrm>
            <a:off x="2777522" y="9070772"/>
            <a:ext cx="13752856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50" dirty="0">
                <a:latin typeface="Fidelity Sans" panose="020B0503030202020204" pitchFamily="34" charset="77"/>
              </a:rPr>
              <a:t>To ﬁnd out more, scan this code or visit </a:t>
            </a:r>
            <a:r>
              <a:rPr lang="en-US" sz="2950" b="1" dirty="0" err="1">
                <a:solidFill>
                  <a:srgbClr val="69BF4B"/>
                </a:solidFill>
                <a:latin typeface="Fidelity Sans" panose="020B0503030202020204" pitchFamily="34" charset="77"/>
              </a:rPr>
              <a:t>StudentDebtRetirement.Fidelity.com</a:t>
            </a:r>
            <a:r>
              <a:rPr lang="en-US" sz="2950" dirty="0">
                <a:latin typeface="Fidelity Sans" panose="020B0503030202020204" pitchFamily="34" charset="77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859F4A-A791-51D0-82C0-7B5A8A69749C}"/>
              </a:ext>
            </a:extLst>
          </p:cNvPr>
          <p:cNvSpPr txBox="1"/>
          <p:nvPr/>
        </p:nvSpPr>
        <p:spPr>
          <a:xfrm>
            <a:off x="957580" y="4883507"/>
            <a:ext cx="96774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50" dirty="0">
                <a:solidFill>
                  <a:schemeClr val="bg1"/>
                </a:solidFill>
                <a:latin typeface="Fidelity Sans" panose="020B0503030202020204" pitchFamily="34" charset="77"/>
              </a:rPr>
              <a:t>If you have student debt, you can still reach your full retirement match—even if  you’re unable to contribute.</a:t>
            </a:r>
          </a:p>
          <a:p>
            <a:endParaRPr lang="en-US" sz="3950" dirty="0">
              <a:solidFill>
                <a:schemeClr val="bg1"/>
              </a:solidFill>
              <a:latin typeface="Fidelity Sans" panose="020B0503030202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01EBFC-850D-2E98-32BB-EDA80E1A8DE3}"/>
              </a:ext>
            </a:extLst>
          </p:cNvPr>
          <p:cNvSpPr txBox="1"/>
          <p:nvPr/>
        </p:nvSpPr>
        <p:spPr>
          <a:xfrm>
            <a:off x="984250" y="2591170"/>
            <a:ext cx="117729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Fidelity Sans Lt" panose="020B0303030202020204" pitchFamily="34" charset="77"/>
              </a:rPr>
              <a:t>Save for tomorrow by paying  your student debt today</a:t>
            </a:r>
          </a:p>
        </p:txBody>
      </p:sp>
      <p:pic>
        <p:nvPicPr>
          <p:cNvPr id="14" name="Picture 13" descr="A person with a hat and a dollar sign&#10;&#10;Description automatically generated">
            <a:extLst>
              <a:ext uri="{FF2B5EF4-FFF2-40B4-BE49-F238E27FC236}">
                <a16:creationId xmlns:a16="http://schemas.microsoft.com/office/drawing/2014/main" id="{1299FC3C-267B-CD09-6A94-82577A8AD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4850" y="8397875"/>
            <a:ext cx="1784382" cy="178438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7301F16-4B2D-6586-4449-69C3F59A7F10}"/>
              </a:ext>
            </a:extLst>
          </p:cNvPr>
          <p:cNvSpPr txBox="1"/>
          <p:nvPr/>
        </p:nvSpPr>
        <p:spPr>
          <a:xfrm>
            <a:off x="1043350" y="10607675"/>
            <a:ext cx="62655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" dirty="0">
                <a:latin typeface="Fidelity Sans" panose="020B0503030202020204" pitchFamily="34" charset="77"/>
              </a:rPr>
              <a:t>The Fidelity Investments and pyramid design logo is a registered service mark of FMR LLC.  Fidelity Workplace Services LLC, 245 Summer Street, Boston, MA 02210</a:t>
            </a:r>
          </a:p>
          <a:p>
            <a:r>
              <a:rPr lang="en-US" sz="1150" dirty="0">
                <a:latin typeface="Fidelity Sans" panose="020B0503030202020204" pitchFamily="34" charset="77"/>
              </a:rPr>
              <a:t>© 2023 FMR LLC. All rights reserved. 1087546.1.0</a:t>
            </a:r>
          </a:p>
          <a:p>
            <a:endParaRPr lang="en-US" sz="1150" dirty="0">
              <a:latin typeface="Fidelity Sans" panose="020B0503030202020204" pitchFamily="34" charset="77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9096858-7603-AFD2-D3D3-FC4E9CEDC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580" y="8610198"/>
            <a:ext cx="1464077" cy="14640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86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/BOSTON/xinet/BosWork/Jobs/_2021/42716/Piece03_1920X1080/42716_0</dc:title>
  <dc:creator>a231070</dc:creator>
  <cp:lastModifiedBy>Dristas, William</cp:lastModifiedBy>
  <cp:revision>3</cp:revision>
  <dcterms:created xsi:type="dcterms:W3CDTF">2023-08-08T20:34:39Z</dcterms:created>
  <dcterms:modified xsi:type="dcterms:W3CDTF">2023-08-11T14:45:24Z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2021-08-12T00:00:00Z</vt:filetime>
  </property>
  <property fmtid="{D5CDD505-2E9C-101B-9397-08002B2CF9AE}" pid="3" name="Creator">
    <vt:lpwstr>Adobe Photoshop 22.4 (Macintosh)</vt:lpwstr>
  </property>
  <property fmtid="{D5CDD505-2E9C-101B-9397-08002B2CF9AE}" pid="4" name="LastSaved">
    <vt:filetime>2023-08-08T00:00:00Z</vt:filetime>
  </property>
</Properties>
</file>